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77" r:id="rId3"/>
    <p:sldId id="289" r:id="rId4"/>
    <p:sldId id="290" r:id="rId5"/>
    <p:sldId id="291" r:id="rId6"/>
    <p:sldId id="292" r:id="rId7"/>
    <p:sldId id="293" r:id="rId8"/>
    <p:sldId id="295" r:id="rId9"/>
    <p:sldId id="287" r:id="rId10"/>
    <p:sldId id="288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.battleship-gam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s.battleship-game.org/" TargetMode="External"/><Relationship Id="rId4" Type="http://schemas.openxmlformats.org/officeDocument/2006/relationships/hyperlink" Target="http://en.battleship-game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7500" y="1628800"/>
            <a:ext cx="85056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/>
              <a:t>Useful Hints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You can do area calculations of rectangles by counting squares and/or calculating area=length*width.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There are computer versions available, where you can play “Sea Battle” alone against the computer: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3"/>
              </a:rPr>
              <a:t>http://de.battleship-game.org/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4"/>
              </a:rPr>
              <a:t>http://en.battleship-game.org/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5"/>
              </a:rPr>
              <a:t>http://es.battleship-game.org/</a:t>
            </a:r>
            <a:endParaRPr lang="en-GB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3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34201" y="761663"/>
            <a:ext cx="35730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a grid?</a:t>
            </a:r>
          </a:p>
          <a:p>
            <a:r>
              <a:rPr lang="en-GB" dirty="0"/>
              <a:t>A grid is a geometric background with the following characteristics:</a:t>
            </a:r>
          </a:p>
          <a:p>
            <a:r>
              <a:rPr lang="en-US" u="sng" dirty="0">
                <a:latin typeface="Script MT Bold" panose="03040602040607080904" pitchFamily="66" charset="0"/>
              </a:rPr>
              <a:t>There are horizontal and vertical lines. All lines have the same distance from each other.</a:t>
            </a:r>
            <a:endParaRPr lang="en-GB" u="sng" dirty="0">
              <a:latin typeface="Script MT Bold" panose="03040602040607080904" pitchFamily="66" charset="0"/>
            </a:endParaRPr>
          </a:p>
          <a:p>
            <a:r>
              <a:rPr lang="en-GB" dirty="0"/>
              <a:t> </a:t>
            </a:r>
          </a:p>
          <a:p>
            <a:r>
              <a:rPr lang="en-GB" dirty="0"/>
              <a:t>Complete the grid on the left side! </a:t>
            </a:r>
          </a:p>
          <a:p>
            <a:r>
              <a:rPr lang="en-GB" dirty="0"/>
              <a:t>Give each column a number from 1 to 10 and each row a letter from A to J (this is a 10 x 10 grid).</a:t>
            </a:r>
          </a:p>
          <a:p>
            <a:r>
              <a:rPr lang="en-GB" dirty="0"/>
              <a:t>Try to locate the field 2D (column 2, row D) = (2|D) and mark more fields: (1|A), (10|C), (10|J), (5|J)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Definition: (2|D) are the </a:t>
            </a:r>
            <a:r>
              <a:rPr lang="en-US" u="sng" dirty="0">
                <a:latin typeface="Script MT Bold" panose="03040602040607080904" pitchFamily="66" charset="0"/>
              </a:rPr>
              <a:t>game coordinates</a:t>
            </a:r>
            <a:r>
              <a:rPr lang="en-GB" dirty="0"/>
              <a:t> of the field in column 2 and row D.</a:t>
            </a:r>
          </a:p>
          <a:p>
            <a:endParaRPr lang="de-DE" dirty="0"/>
          </a:p>
        </p:txBody>
      </p:sp>
      <p:cxnSp>
        <p:nvCxnSpPr>
          <p:cNvPr id="16" name="Gerader Verbinder 15"/>
          <p:cNvCxnSpPr>
            <a:cxnSpLocks/>
          </p:cNvCxnSpPr>
          <p:nvPr/>
        </p:nvCxnSpPr>
        <p:spPr>
          <a:xfrm>
            <a:off x="866491" y="5075287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cxnSpLocks/>
          </p:cNvCxnSpPr>
          <p:nvPr/>
        </p:nvCxnSpPr>
        <p:spPr>
          <a:xfrm>
            <a:off x="866491" y="4794034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cxnSpLocks/>
          </p:cNvCxnSpPr>
          <p:nvPr/>
        </p:nvCxnSpPr>
        <p:spPr>
          <a:xfrm>
            <a:off x="876279" y="4493429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cxnSpLocks/>
          </p:cNvCxnSpPr>
          <p:nvPr/>
        </p:nvCxnSpPr>
        <p:spPr>
          <a:xfrm>
            <a:off x="867889" y="4183036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</p:cNvCxnSpPr>
          <p:nvPr/>
        </p:nvCxnSpPr>
        <p:spPr>
          <a:xfrm>
            <a:off x="876278" y="3897810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>
          <a:xfrm>
            <a:off x="876278" y="3595807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cxnSpLocks/>
          </p:cNvCxnSpPr>
          <p:nvPr/>
        </p:nvCxnSpPr>
        <p:spPr>
          <a:xfrm>
            <a:off x="876278" y="3310581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>
            <a:cxnSpLocks/>
          </p:cNvCxnSpPr>
          <p:nvPr/>
        </p:nvCxnSpPr>
        <p:spPr>
          <a:xfrm>
            <a:off x="876278" y="3000188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>
            <a:cxnSpLocks/>
          </p:cNvCxnSpPr>
          <p:nvPr/>
        </p:nvCxnSpPr>
        <p:spPr>
          <a:xfrm>
            <a:off x="867889" y="2714963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cxnSpLocks/>
          </p:cNvCxnSpPr>
          <p:nvPr/>
        </p:nvCxnSpPr>
        <p:spPr>
          <a:xfrm>
            <a:off x="876278" y="2387792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>
            <a:cxnSpLocks/>
          </p:cNvCxnSpPr>
          <p:nvPr/>
        </p:nvCxnSpPr>
        <p:spPr>
          <a:xfrm>
            <a:off x="867889" y="2110955"/>
            <a:ext cx="32084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cxnSpLocks/>
          </p:cNvCxnSpPr>
          <p:nvPr/>
        </p:nvCxnSpPr>
        <p:spPr>
          <a:xfrm>
            <a:off x="4096629" y="2116514"/>
            <a:ext cx="8849" cy="3240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cxnSpLocks/>
          </p:cNvCxnSpPr>
          <p:nvPr/>
        </p:nvCxnSpPr>
        <p:spPr>
          <a:xfrm flipH="1">
            <a:off x="1150793" y="2099706"/>
            <a:ext cx="11105" cy="3256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>
            <a:cxnSpLocks/>
          </p:cNvCxnSpPr>
          <p:nvPr/>
        </p:nvCxnSpPr>
        <p:spPr>
          <a:xfrm flipH="1">
            <a:off x="1462666" y="2122205"/>
            <a:ext cx="1" cy="3234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>
            <a:cxnSpLocks/>
          </p:cNvCxnSpPr>
          <p:nvPr/>
        </p:nvCxnSpPr>
        <p:spPr>
          <a:xfrm>
            <a:off x="1764578" y="2110824"/>
            <a:ext cx="6936" cy="32457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cxnSpLocks/>
          </p:cNvCxnSpPr>
          <p:nvPr/>
        </p:nvCxnSpPr>
        <p:spPr>
          <a:xfrm flipH="1">
            <a:off x="2060726" y="2099706"/>
            <a:ext cx="1" cy="32568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>
            <a:cxnSpLocks/>
          </p:cNvCxnSpPr>
          <p:nvPr/>
        </p:nvCxnSpPr>
        <p:spPr>
          <a:xfrm flipH="1">
            <a:off x="2353224" y="2101943"/>
            <a:ext cx="1559" cy="3254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cxnSpLocks/>
          </p:cNvCxnSpPr>
          <p:nvPr/>
        </p:nvCxnSpPr>
        <p:spPr>
          <a:xfrm>
            <a:off x="2634300" y="2101943"/>
            <a:ext cx="4420" cy="3254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>
            <a:cxnSpLocks/>
          </p:cNvCxnSpPr>
          <p:nvPr/>
        </p:nvCxnSpPr>
        <p:spPr>
          <a:xfrm flipH="1">
            <a:off x="2920489" y="2116420"/>
            <a:ext cx="24035" cy="3240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cxnSpLocks/>
          </p:cNvCxnSpPr>
          <p:nvPr/>
        </p:nvCxnSpPr>
        <p:spPr>
          <a:xfrm>
            <a:off x="3224150" y="2119968"/>
            <a:ext cx="7213" cy="32365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cxnSpLocks/>
          </p:cNvCxnSpPr>
          <p:nvPr/>
        </p:nvCxnSpPr>
        <p:spPr>
          <a:xfrm flipH="1">
            <a:off x="3518205" y="2101943"/>
            <a:ext cx="1" cy="3254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cxnSpLocks/>
          </p:cNvCxnSpPr>
          <p:nvPr/>
        </p:nvCxnSpPr>
        <p:spPr>
          <a:xfrm flipH="1">
            <a:off x="3805044" y="2116419"/>
            <a:ext cx="23277" cy="3240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36" r="86445"/>
          <a:stretch/>
        </p:blipFill>
        <p:spPr bwMode="auto">
          <a:xfrm>
            <a:off x="741844" y="4504631"/>
            <a:ext cx="961390" cy="972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Grafik 5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66"/>
          <a:stretch/>
        </p:blipFill>
        <p:spPr bwMode="auto">
          <a:xfrm>
            <a:off x="683568" y="2019937"/>
            <a:ext cx="3538193" cy="3456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echteck 53"/>
          <p:cNvSpPr/>
          <p:nvPr/>
        </p:nvSpPr>
        <p:spPr>
          <a:xfrm>
            <a:off x="1413390" y="3897810"/>
            <a:ext cx="301912" cy="28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1085910" y="4778654"/>
            <a:ext cx="301912" cy="28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3730097" y="4194444"/>
            <a:ext cx="301912" cy="28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3722801" y="2145004"/>
            <a:ext cx="301912" cy="28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2287696" y="2136636"/>
            <a:ext cx="301912" cy="28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95528" y="1484784"/>
            <a:ext cx="4508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Mathematics not the fields, but the lines and its crossing-points are marked. </a:t>
            </a:r>
          </a:p>
          <a:p>
            <a:endParaRPr lang="en-GB" dirty="0"/>
          </a:p>
          <a:p>
            <a:r>
              <a:rPr lang="en-GB" dirty="0"/>
              <a:t>Coordinate System on the left side with P(3|2)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Definition: </a:t>
            </a:r>
            <a:r>
              <a:rPr lang="en-GB" dirty="0">
                <a:latin typeface="Script MT Bold" panose="03040602040607080904" pitchFamily="66" charset="0"/>
              </a:rPr>
              <a:t>(</a:t>
            </a:r>
            <a:r>
              <a:rPr lang="en-US" u="sng" dirty="0">
                <a:latin typeface="Script MT Bold" panose="03040602040607080904" pitchFamily="66" charset="0"/>
              </a:rPr>
              <a:t>3|2</a:t>
            </a:r>
            <a:r>
              <a:rPr lang="en-GB" dirty="0">
                <a:latin typeface="Script MT Bold" panose="03040602040607080904" pitchFamily="66" charset="0"/>
              </a:rPr>
              <a:t>) </a:t>
            </a:r>
            <a:r>
              <a:rPr lang="en-GB" dirty="0"/>
              <a:t>are the math. </a:t>
            </a:r>
            <a:r>
              <a:rPr lang="en-US" u="sng" dirty="0">
                <a:latin typeface="Script MT Bold" panose="03040602040607080904" pitchFamily="66" charset="0"/>
              </a:rPr>
              <a:t>co-ordinates</a:t>
            </a:r>
            <a:r>
              <a:rPr lang="en-GB" dirty="0"/>
              <a:t> of the crossing point of column-line </a:t>
            </a:r>
            <a:r>
              <a:rPr lang="en-US" u="sng" dirty="0">
                <a:latin typeface="Script MT Bold" panose="03040602040607080904" pitchFamily="66" charset="0"/>
              </a:rPr>
              <a:t>3</a:t>
            </a:r>
            <a:r>
              <a:rPr lang="en-GB" dirty="0"/>
              <a:t> and row-line </a:t>
            </a:r>
            <a:r>
              <a:rPr lang="en-US" u="sng" dirty="0">
                <a:latin typeface="Script MT Bold" panose="03040602040607080904" pitchFamily="66" charset="0"/>
              </a:rPr>
              <a:t>2</a:t>
            </a:r>
            <a:r>
              <a:rPr lang="en-GB" dirty="0"/>
              <a:t>.</a:t>
            </a:r>
          </a:p>
          <a:p>
            <a:r>
              <a:rPr lang="en-GB" dirty="0"/>
              <a:t>Mathematical notation: </a:t>
            </a:r>
            <a:r>
              <a:rPr lang="en-US" u="sng" dirty="0">
                <a:latin typeface="Script MT Bold" panose="03040602040607080904" pitchFamily="66" charset="0"/>
              </a:rPr>
              <a:t>P(3|2)</a:t>
            </a:r>
            <a:endParaRPr lang="en-GB" u="sng" dirty="0">
              <a:latin typeface="Script MT Bold" panose="03040602040607080904" pitchFamily="66" charset="0"/>
            </a:endParaRPr>
          </a:p>
          <a:p>
            <a:r>
              <a:rPr lang="en-GB" dirty="0"/>
              <a:t> </a:t>
            </a:r>
          </a:p>
          <a:p>
            <a:r>
              <a:rPr lang="en-GB" dirty="0"/>
              <a:t>Put more points into the math. co-ordinate system and add the mathematical notation!</a:t>
            </a:r>
          </a:p>
          <a:p>
            <a:r>
              <a:rPr lang="en-GB" dirty="0"/>
              <a:t>A(1|1)</a:t>
            </a:r>
          </a:p>
          <a:p>
            <a:r>
              <a:rPr lang="en-GB" dirty="0"/>
              <a:t>B(</a:t>
            </a:r>
            <a:r>
              <a:rPr lang="en-US" u="sng" dirty="0">
                <a:latin typeface="Script MT Bold" panose="03040602040607080904" pitchFamily="66" charset="0"/>
              </a:rPr>
              <a:t>14|1</a:t>
            </a:r>
            <a:r>
              <a:rPr lang="en-GB" dirty="0"/>
              <a:t>)</a:t>
            </a:r>
          </a:p>
          <a:p>
            <a:r>
              <a:rPr lang="en-GB" dirty="0"/>
              <a:t>C(</a:t>
            </a:r>
            <a:r>
              <a:rPr lang="en-US" u="sng" dirty="0">
                <a:latin typeface="Script MT Bold" panose="03040602040607080904" pitchFamily="66" charset="0"/>
              </a:rPr>
              <a:t>12|5</a:t>
            </a:r>
            <a:r>
              <a:rPr lang="en-GB" dirty="0"/>
              <a:t>)</a:t>
            </a:r>
          </a:p>
          <a:p>
            <a:r>
              <a:rPr lang="en-GB" dirty="0"/>
              <a:t>D(</a:t>
            </a:r>
            <a:r>
              <a:rPr lang="en-US" u="sng" dirty="0">
                <a:latin typeface="Script MT Bold" panose="03040602040607080904" pitchFamily="66" charset="0"/>
              </a:rPr>
              <a:t>10|18</a:t>
            </a:r>
            <a:r>
              <a:rPr lang="en-GB" dirty="0"/>
              <a:t>)</a:t>
            </a:r>
            <a:endParaRPr lang="de-DE" dirty="0"/>
          </a:p>
        </p:txBody>
      </p:sp>
      <p:grpSp>
        <p:nvGrpSpPr>
          <p:cNvPr id="41" name="Gruppieren 40"/>
          <p:cNvGrpSpPr/>
          <p:nvPr/>
        </p:nvGrpSpPr>
        <p:grpSpPr>
          <a:xfrm>
            <a:off x="314817" y="1628800"/>
            <a:ext cx="3423285" cy="4462145"/>
            <a:chOff x="0" y="0"/>
            <a:chExt cx="3423514" cy="4462272"/>
          </a:xfrm>
        </p:grpSpPr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23514" cy="4462272"/>
            </a:xfrm>
            <a:prstGeom prst="rect">
              <a:avLst/>
            </a:prstGeom>
          </p:spPr>
        </p:pic>
        <p:sp>
          <p:nvSpPr>
            <p:cNvPr id="43" name="Textfeld 52"/>
            <p:cNvSpPr txBox="1"/>
            <p:nvPr/>
          </p:nvSpPr>
          <p:spPr>
            <a:xfrm>
              <a:off x="877824" y="3686861"/>
              <a:ext cx="884555" cy="4095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400"/>
                </a:spcAft>
              </a:pPr>
              <a:r>
                <a:rPr lang="en-GB" sz="1400">
                  <a:effectLst/>
                  <a:latin typeface="Calibri"/>
                  <a:ea typeface="Times New Roman"/>
                  <a:cs typeface="Times New Roman"/>
                </a:rPr>
                <a:t>P(3|2)</a:t>
              </a:r>
              <a:endParaRPr lang="en-GB" sz="10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760781" y="3818535"/>
              <a:ext cx="102413" cy="10241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Ellipse 1"/>
          <p:cNvSpPr/>
          <p:nvPr/>
        </p:nvSpPr>
        <p:spPr>
          <a:xfrm>
            <a:off x="653505" y="5652859"/>
            <a:ext cx="103657" cy="10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3381325" y="5645868"/>
            <a:ext cx="103657" cy="10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2961876" y="4823747"/>
            <a:ext cx="103657" cy="10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2542426" y="2114103"/>
            <a:ext cx="103657" cy="10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4817" y="1772816"/>
            <a:ext cx="85056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participants learn to construct different rectangles (the width is always 1; the length is 1, 2, 3, 4 and 5.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students learn to use </a:t>
            </a:r>
            <a:r>
              <a:rPr lang="en-GB" sz="2400" b="1" dirty="0"/>
              <a:t>game coordinates</a:t>
            </a:r>
            <a:r>
              <a:rPr lang="en-GB" sz="2400" dirty="0"/>
              <a:t>, like 3B.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students learn to use </a:t>
            </a:r>
            <a:r>
              <a:rPr lang="en-GB" sz="2400" b="1" dirty="0"/>
              <a:t>mathematical coordinates</a:t>
            </a:r>
            <a:r>
              <a:rPr lang="en-GB" sz="2400" dirty="0"/>
              <a:t>, like (3|2).</a:t>
            </a:r>
          </a:p>
          <a:p>
            <a:endParaRPr lang="en-GB" sz="2400" b="1" cap="small" dirty="0"/>
          </a:p>
          <a:p>
            <a:r>
              <a:rPr lang="en-GB" sz="2400" b="1" cap="small" dirty="0"/>
              <a:t>Tools, Materials and Organisation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Each of the two players needs two empty grids: one for to mark his own ships and one for to mark the hits own and on the enemy ships.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lesson takes 45 minutes.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10937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1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64088" y="4341732"/>
            <a:ext cx="2520279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12160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2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72566" y="1869881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434173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069528" y="4562626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846026" y="6011992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516215" y="4583339"/>
            <a:ext cx="216024" cy="386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62902" y="4583338"/>
            <a:ext cx="216024" cy="38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979040" y="5211559"/>
            <a:ext cx="216024" cy="617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31703" y="5224052"/>
            <a:ext cx="216024" cy="787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516215" y="5224052"/>
            <a:ext cx="216024" cy="1003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186988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902820" y="23047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902820" y="313152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57259" y="2111488"/>
            <a:ext cx="216024" cy="3866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41662" y="2103023"/>
            <a:ext cx="216024" cy="3866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817250" y="3146173"/>
            <a:ext cx="216024" cy="6172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693530" y="2735269"/>
            <a:ext cx="216024" cy="804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2113713" y="2309809"/>
            <a:ext cx="216024" cy="11001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8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10937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1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64088" y="4341732"/>
            <a:ext cx="2520279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12160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2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72566" y="1869881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434173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069528" y="4562626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846026" y="6011992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516215" y="4583339"/>
            <a:ext cx="216024" cy="386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62902" y="4583338"/>
            <a:ext cx="216024" cy="38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979040" y="5211559"/>
            <a:ext cx="216024" cy="617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31703" y="5224052"/>
            <a:ext cx="216024" cy="787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516215" y="5224052"/>
            <a:ext cx="216024" cy="1003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186988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902820" y="23047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902820" y="313152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57259" y="2111488"/>
            <a:ext cx="216024" cy="3866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41662" y="2103023"/>
            <a:ext cx="216024" cy="3866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817250" y="3146173"/>
            <a:ext cx="216024" cy="6172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693530" y="2735269"/>
            <a:ext cx="216024" cy="804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2113713" y="2309809"/>
            <a:ext cx="216024" cy="11001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2149092" y="5441481"/>
            <a:ext cx="148900" cy="14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5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10937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1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64088" y="4341732"/>
            <a:ext cx="2520279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12160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2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72566" y="1869881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434173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069528" y="4562626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846026" y="6011992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516215" y="4583339"/>
            <a:ext cx="216024" cy="386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62902" y="4583338"/>
            <a:ext cx="216024" cy="38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979040" y="5211559"/>
            <a:ext cx="216024" cy="617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31703" y="5224052"/>
            <a:ext cx="216024" cy="787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516215" y="5224052"/>
            <a:ext cx="216024" cy="1003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186988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902820" y="23047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902820" y="313152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57259" y="2111488"/>
            <a:ext cx="216024" cy="3866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41662" y="2103023"/>
            <a:ext cx="216024" cy="3866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817250" y="3146173"/>
            <a:ext cx="216024" cy="6172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693530" y="2735269"/>
            <a:ext cx="216024" cy="804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2113713" y="2309809"/>
            <a:ext cx="216024" cy="11001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2149092" y="5441481"/>
            <a:ext cx="148900" cy="14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8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47 L 0.11562 0.03981 C 0.13993 0.04884 0.17621 0.05393 0.21406 0.05393 C 0.25712 0.05393 0.29167 0.04884 0.31597 0.03981 L 0.43177 -0.0004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10937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1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64088" y="4341732"/>
            <a:ext cx="2520279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12160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2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72566" y="1869881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434173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069528" y="4562626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846026" y="6011992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516215" y="4583339"/>
            <a:ext cx="216024" cy="386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62902" y="4583338"/>
            <a:ext cx="216024" cy="38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979040" y="5211559"/>
            <a:ext cx="216024" cy="617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31703" y="5224052"/>
            <a:ext cx="216024" cy="787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516215" y="5224052"/>
            <a:ext cx="216024" cy="1003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186988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902820" y="23047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902820" y="313152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57259" y="2111488"/>
            <a:ext cx="216024" cy="3866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41662" y="2103023"/>
            <a:ext cx="216024" cy="3866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817250" y="3146173"/>
            <a:ext cx="216024" cy="6172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693530" y="2735269"/>
            <a:ext cx="216024" cy="804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2113713" y="2309809"/>
            <a:ext cx="216024" cy="11001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084703" y="5445750"/>
            <a:ext cx="148900" cy="14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2191426" y="5498937"/>
            <a:ext cx="61845" cy="618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80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10937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1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64088" y="4341732"/>
            <a:ext cx="2520279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12160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2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72566" y="1869881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434173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069528" y="4562626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846026" y="6011992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516215" y="4583339"/>
            <a:ext cx="216024" cy="386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62902" y="4583338"/>
            <a:ext cx="216024" cy="38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979040" y="5211559"/>
            <a:ext cx="216024" cy="617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31703" y="5224052"/>
            <a:ext cx="216024" cy="787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516215" y="5224052"/>
            <a:ext cx="216024" cy="1003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186988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902820" y="23047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902820" y="313152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57259" y="2111488"/>
            <a:ext cx="216024" cy="3866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41662" y="2103023"/>
            <a:ext cx="216024" cy="3866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817250" y="3146173"/>
            <a:ext cx="216024" cy="6172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693530" y="2735269"/>
            <a:ext cx="216024" cy="804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2113713" y="2309809"/>
            <a:ext cx="216024" cy="11001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084703" y="5445750"/>
            <a:ext cx="148900" cy="14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2191426" y="5498937"/>
            <a:ext cx="61845" cy="618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7222712" y="2138962"/>
            <a:ext cx="148900" cy="1489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1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116 L -0.1158 0.03958 C -0.1401 0.04884 -0.17639 0.05393 -0.21424 0.05393 C -0.25746 0.05393 -0.29201 0.04884 -0.31632 0.03958 L -0.43194 -0.001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10937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1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64088" y="4341732"/>
            <a:ext cx="2520279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12160" y="1420612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Player 2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5372566" y="1869881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434173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069528" y="4562626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846026" y="6011992"/>
            <a:ext cx="216024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516215" y="4583339"/>
            <a:ext cx="216024" cy="3866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62902" y="4583338"/>
            <a:ext cx="216024" cy="38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979040" y="5211559"/>
            <a:ext cx="216024" cy="6172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31703" y="5224052"/>
            <a:ext cx="216024" cy="787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516215" y="5224052"/>
            <a:ext cx="216024" cy="1003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" t="2475" r="51862" b="2801"/>
          <a:stretch/>
        </p:blipFill>
        <p:spPr bwMode="auto">
          <a:xfrm>
            <a:off x="1430368" y="1869882"/>
            <a:ext cx="2511801" cy="23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hteck 22"/>
          <p:cNvSpPr/>
          <p:nvPr/>
        </p:nvSpPr>
        <p:spPr>
          <a:xfrm>
            <a:off x="1902820" y="2304796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902820" y="3131523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57259" y="2111488"/>
            <a:ext cx="216024" cy="3866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41662" y="2103023"/>
            <a:ext cx="216024" cy="3866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817250" y="3146173"/>
            <a:ext cx="216024" cy="6172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693530" y="2735269"/>
            <a:ext cx="216024" cy="804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2113713" y="2309809"/>
            <a:ext cx="216024" cy="11001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6084703" y="5445750"/>
            <a:ext cx="148900" cy="14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2191426" y="5498937"/>
            <a:ext cx="61845" cy="618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3270443" y="2147430"/>
            <a:ext cx="148900" cy="1489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7195063" y="2103023"/>
            <a:ext cx="236640" cy="201772"/>
            <a:chOff x="7195063" y="2103023"/>
            <a:chExt cx="236640" cy="201772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7195064" y="2103023"/>
              <a:ext cx="236639" cy="201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>
              <a:cxnSpLocks/>
            </p:cNvCxnSpPr>
            <p:nvPr/>
          </p:nvCxnSpPr>
          <p:spPr>
            <a:xfrm flipV="1">
              <a:off x="7195063" y="2103023"/>
              <a:ext cx="236640" cy="2017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Sea Battle 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7" y="299814"/>
            <a:ext cx="944816" cy="9709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1412776"/>
            <a:ext cx="850565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small" dirty="0"/>
              <a:t>Description of the Lesson</a:t>
            </a:r>
          </a:p>
          <a:p>
            <a:r>
              <a:rPr lang="en-GB" sz="2000" b="1" dirty="0"/>
              <a:t>First part of the lesson (preparation for 5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Make groups of two participants. Each player has pencil and several pairs of grids.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Each player is marking his own ships on one of the grids (1</a:t>
            </a:r>
            <a:r>
              <a:rPr lang="en-GB" sz="2000" baseline="30000" dirty="0"/>
              <a:t>st</a:t>
            </a:r>
            <a:r>
              <a:rPr lang="en-GB" sz="2000" dirty="0"/>
              <a:t> picture).</a:t>
            </a:r>
          </a:p>
          <a:p>
            <a:r>
              <a:rPr lang="en-GB" sz="2000" b="1" dirty="0"/>
              <a:t>Second part of the lesson (game 25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One player begins shooting by saying the coordinates.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other player is marking the shots on his grid and is saying: water or hit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If one ship is full of hits, the player has to say: ship has sunk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Go on as long as all ships of one player have sunk.</a:t>
            </a:r>
          </a:p>
          <a:p>
            <a:r>
              <a:rPr lang="en-GB" sz="2000" b="1" dirty="0"/>
              <a:t>Third part of the lesson (15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Hand out the worksheets to each person 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Follow the instruction on the worksheet.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If there is enough time, you can go back to the game.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6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Bildschirmpräsentation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Script MT Bold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88</cp:revision>
  <dcterms:created xsi:type="dcterms:W3CDTF">2015-10-21T14:12:34Z</dcterms:created>
  <dcterms:modified xsi:type="dcterms:W3CDTF">2017-05-07T10:11:14Z</dcterms:modified>
</cp:coreProperties>
</file>